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21"/>
  </p:handoutMasterIdLst>
  <p:sldIdLst>
    <p:sldId id="280" r:id="rId2"/>
    <p:sldId id="263" r:id="rId3"/>
    <p:sldId id="299" r:id="rId4"/>
    <p:sldId id="272" r:id="rId5"/>
    <p:sldId id="268" r:id="rId6"/>
    <p:sldId id="267" r:id="rId7"/>
    <p:sldId id="275" r:id="rId8"/>
    <p:sldId id="273" r:id="rId9"/>
    <p:sldId id="282" r:id="rId10"/>
    <p:sldId id="289" r:id="rId11"/>
    <p:sldId id="288" r:id="rId12"/>
    <p:sldId id="285" r:id="rId13"/>
    <p:sldId id="297" r:id="rId14"/>
    <p:sldId id="298" r:id="rId15"/>
    <p:sldId id="279" r:id="rId16"/>
    <p:sldId id="269" r:id="rId17"/>
    <p:sldId id="274" r:id="rId18"/>
    <p:sldId id="270"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5D9F3E5-7229-4688-ADEF-870F70ACC3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53207BDF-E1CD-4374-AA47-B791E39D52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9415D4-8620-4F9E-9C56-889F14B49598}" type="datetimeFigureOut">
              <a:rPr lang="en-IN" smtClean="0"/>
              <a:t>22-12-2022</a:t>
            </a:fld>
            <a:endParaRPr lang="en-IN"/>
          </a:p>
        </p:txBody>
      </p:sp>
      <p:sp>
        <p:nvSpPr>
          <p:cNvPr id="4" name="Footer Placeholder 3">
            <a:extLst>
              <a:ext uri="{FF2B5EF4-FFF2-40B4-BE49-F238E27FC236}">
                <a16:creationId xmlns:a16="http://schemas.microsoft.com/office/drawing/2014/main" id="{7A28E6D4-1ED2-480C-A58D-3D58BD943C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47E153C-E2FB-4D0D-A675-0186C2ADD3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47A9A2-7667-42AE-9C8E-D3FC225F1549}" type="slidenum">
              <a:rPr lang="en-IN" smtClean="0"/>
              <a:t>‹#›</a:t>
            </a:fld>
            <a:endParaRPr lang="en-IN"/>
          </a:p>
        </p:txBody>
      </p:sp>
    </p:spTree>
    <p:extLst>
      <p:ext uri="{BB962C8B-B14F-4D97-AF65-F5344CB8AC3E}">
        <p14:creationId xmlns:p14="http://schemas.microsoft.com/office/powerpoint/2010/main" val="81397275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43354D-1AD2-4D83-A32F-CA00B13C3346}" type="datetimeFigureOut">
              <a:rPr lang="en-IN" smtClean="0"/>
              <a:t>22-12-2022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784877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43354D-1AD2-4D83-A32F-CA00B13C3346}" type="datetimeFigureOut">
              <a:rPr lang="en-IN" smtClean="0"/>
              <a:t>22-12-2022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425137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43354D-1AD2-4D83-A32F-CA00B13C3346}" type="datetimeFigureOut">
              <a:rPr lang="en-IN" smtClean="0"/>
              <a:t>22-12-2022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263475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43354D-1AD2-4D83-A32F-CA00B13C3346}" type="datetimeFigureOut">
              <a:rPr lang="en-IN" smtClean="0"/>
              <a:t>22-12-2022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E2EEE469-3E70-49EF-980B-7849E1B49A85}"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073250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43354D-1AD2-4D83-A32F-CA00B13C3346}" type="datetimeFigureOut">
              <a:rPr lang="en-IN" smtClean="0"/>
              <a:t>22-12-2022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3881840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D43354D-1AD2-4D83-A32F-CA00B13C3346}" type="datetimeFigureOut">
              <a:rPr lang="en-IN" smtClean="0"/>
              <a:t>22-12-2022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1068707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D43354D-1AD2-4D83-A32F-CA00B13C3346}" type="datetimeFigureOut">
              <a:rPr lang="en-IN" smtClean="0"/>
              <a:t>22-12-2022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3105643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3354D-1AD2-4D83-A32F-CA00B13C3346}" type="datetimeFigureOut">
              <a:rPr lang="en-IN" smtClean="0"/>
              <a:t>22-12-2022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664236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2D43354D-1AD2-4D83-A32F-CA00B13C3346}" type="datetimeFigureOut">
              <a:rPr lang="en-IN" smtClean="0"/>
              <a:t>22-12-2022</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2EEE469-3E70-49EF-980B-7849E1B49A85}" type="slidenum">
              <a:rPr lang="en-IN" smtClean="0"/>
              <a:t>‹#›</a:t>
            </a:fld>
            <a:endParaRPr lang="en-IN"/>
          </a:p>
        </p:txBody>
      </p:sp>
    </p:spTree>
    <p:extLst>
      <p:ext uri="{BB962C8B-B14F-4D97-AF65-F5344CB8AC3E}">
        <p14:creationId xmlns:p14="http://schemas.microsoft.com/office/powerpoint/2010/main" val="77580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3354D-1AD2-4D83-A32F-CA00B13C3346}" type="datetimeFigureOut">
              <a:rPr lang="en-IN" smtClean="0"/>
              <a:t>22-12-2022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11898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3354D-1AD2-4D83-A32F-CA00B13C3346}" type="datetimeFigureOut">
              <a:rPr lang="en-IN" smtClean="0"/>
              <a:t>22-12-2022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162153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43354D-1AD2-4D83-A32F-CA00B13C3346}" type="datetimeFigureOut">
              <a:rPr lang="en-IN" smtClean="0"/>
              <a:t>22-12-2022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361744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43354D-1AD2-4D83-A32F-CA00B13C3346}" type="datetimeFigureOut">
              <a:rPr lang="en-IN" smtClean="0"/>
              <a:t>22-12-2022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922929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43354D-1AD2-4D83-A32F-CA00B13C3346}" type="datetimeFigureOut">
              <a:rPr lang="en-IN" smtClean="0"/>
              <a:t>22-12-2022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3953703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D43354D-1AD2-4D83-A32F-CA00B13C3346}" type="datetimeFigureOut">
              <a:rPr lang="en-IN" smtClean="0"/>
              <a:t>22-12-2022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177350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43354D-1AD2-4D83-A32F-CA00B13C3346}" type="datetimeFigureOut">
              <a:rPr lang="en-IN" smtClean="0"/>
              <a:t>22-12-2022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337109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43354D-1AD2-4D83-A32F-CA00B13C3346}" type="datetimeFigureOut">
              <a:rPr lang="en-IN" smtClean="0"/>
              <a:t>22-12-2022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EEE469-3E70-49EF-980B-7849E1B49A85}" type="slidenum">
              <a:rPr lang="en-IN" smtClean="0"/>
              <a:t>‹#›</a:t>
            </a:fld>
            <a:endParaRPr lang="en-IN"/>
          </a:p>
        </p:txBody>
      </p:sp>
    </p:spTree>
    <p:extLst>
      <p:ext uri="{BB962C8B-B14F-4D97-AF65-F5344CB8AC3E}">
        <p14:creationId xmlns:p14="http://schemas.microsoft.com/office/powerpoint/2010/main" val="207281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D43354D-1AD2-4D83-A32F-CA00B13C3346}" type="datetimeFigureOut">
              <a:rPr lang="en-IN" smtClean="0"/>
              <a:t>22-12-2022</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2EEE469-3E70-49EF-980B-7849E1B49A85}" type="slidenum">
              <a:rPr lang="en-IN" smtClean="0"/>
              <a:t>‹#›</a:t>
            </a:fld>
            <a:endParaRPr lang="en-IN"/>
          </a:p>
        </p:txBody>
      </p:sp>
    </p:spTree>
    <p:extLst>
      <p:ext uri="{BB962C8B-B14F-4D97-AF65-F5344CB8AC3E}">
        <p14:creationId xmlns:p14="http://schemas.microsoft.com/office/powerpoint/2010/main" val="10507978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A2CE56-41FF-44B7-86D8-327453BB7E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429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CFBA1B-4E91-4AE2-A570-993B06312A55}"/>
              </a:ext>
            </a:extLst>
          </p:cNvPr>
          <p:cNvSpPr txBox="1"/>
          <p:nvPr/>
        </p:nvSpPr>
        <p:spPr>
          <a:xfrm>
            <a:off x="0" y="12680"/>
            <a:ext cx="12192000" cy="5786199"/>
          </a:xfrm>
          <a:prstGeom prst="rect">
            <a:avLst/>
          </a:prstGeom>
          <a:solidFill>
            <a:schemeClr val="bg1"/>
          </a:solidFill>
          <a:ln>
            <a:solidFill>
              <a:schemeClr val="bg1"/>
            </a:solidFill>
          </a:ln>
        </p:spPr>
        <p:txBody>
          <a:bodyPr wrap="square" rtlCol="0">
            <a:spAutoFit/>
          </a:bodyPr>
          <a:lstStyle/>
          <a:p>
            <a:endParaRPr lang="en-IN" i="1"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endParaRPr lang="en-IN" sz="2800" i="1"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3CFA6C5B-B4EF-44B8-8C4D-04B7E10B5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946" y="139961"/>
            <a:ext cx="5505061" cy="5505061"/>
          </a:xfrm>
          <a:prstGeom prst="rect">
            <a:avLst/>
          </a:prstGeom>
        </p:spPr>
      </p:pic>
      <p:pic>
        <p:nvPicPr>
          <p:cNvPr id="9" name="Picture 8">
            <a:extLst>
              <a:ext uri="{FF2B5EF4-FFF2-40B4-BE49-F238E27FC236}">
                <a16:creationId xmlns:a16="http://schemas.microsoft.com/office/drawing/2014/main" id="{BCA76890-9799-4E64-BAE1-4D58D14B6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473" y="139961"/>
            <a:ext cx="5505061" cy="5505061"/>
          </a:xfrm>
          <a:prstGeom prst="rect">
            <a:avLst/>
          </a:prstGeom>
        </p:spPr>
      </p:pic>
      <p:sp>
        <p:nvSpPr>
          <p:cNvPr id="5" name="Speech Bubble: Rectangle with Corners Rounded 4">
            <a:extLst>
              <a:ext uri="{FF2B5EF4-FFF2-40B4-BE49-F238E27FC236}">
                <a16:creationId xmlns:a16="http://schemas.microsoft.com/office/drawing/2014/main" id="{B9B25836-B4FF-42C0-822A-A3506A7B742E}"/>
              </a:ext>
            </a:extLst>
          </p:cNvPr>
          <p:cNvSpPr/>
          <p:nvPr/>
        </p:nvSpPr>
        <p:spPr>
          <a:xfrm flipH="1">
            <a:off x="2485747" y="5627266"/>
            <a:ext cx="9538829" cy="1073017"/>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ea typeface="Calibri" panose="020F0502020204030204" pitchFamily="34" charset="0"/>
                <a:cs typeface="Times New Roman" panose="02020603050405020304" pitchFamily="18" charset="0"/>
              </a:rPr>
              <a:t>NOTE</a:t>
            </a:r>
            <a:r>
              <a:rPr lang="en-IN" b="1" i="1" dirty="0">
                <a:solidFill>
                  <a:srgbClr val="FF0000"/>
                </a:solidFill>
                <a:ea typeface="Calibri" panose="020F0502020204030204" pitchFamily="34" charset="0"/>
                <a:cs typeface="Times New Roman" panose="02020603050405020304" pitchFamily="18" charset="0"/>
              </a:rPr>
              <a:t> </a:t>
            </a:r>
            <a:r>
              <a:rPr lang="en-IN" b="1" dirty="0">
                <a:solidFill>
                  <a:schemeClr val="tx1"/>
                </a:solidFill>
                <a:ea typeface="Calibri" panose="020F0502020204030204" pitchFamily="34" charset="0"/>
                <a:cs typeface="Times New Roman" panose="02020603050405020304" pitchFamily="18" charset="0"/>
              </a:rPr>
              <a:t>:</a:t>
            </a:r>
            <a:r>
              <a:rPr lang="en-IN" b="1" i="1" dirty="0">
                <a:solidFill>
                  <a:srgbClr val="FF0000"/>
                </a:solidFill>
                <a:ea typeface="Calibri" panose="020F0502020204030204" pitchFamily="34" charset="0"/>
                <a:cs typeface="Times New Roman" panose="02020603050405020304" pitchFamily="18" charset="0"/>
              </a:rPr>
              <a:t> </a:t>
            </a:r>
            <a:r>
              <a:rPr lang="en-IN" i="1" dirty="0">
                <a:solidFill>
                  <a:schemeClr val="accent1">
                    <a:lumMod val="75000"/>
                  </a:schemeClr>
                </a:solidFill>
                <a:effectLst/>
                <a:ea typeface="Calibri" panose="020F0502020204030204" pitchFamily="34" charset="0"/>
                <a:cs typeface="Times New Roman" panose="02020603050405020304" pitchFamily="18" charset="0"/>
              </a:rPr>
              <a:t>According to the </a:t>
            </a:r>
            <a:r>
              <a:rPr lang="en-IN" b="1" dirty="0">
                <a:solidFill>
                  <a:srgbClr val="FF0000"/>
                </a:solidFill>
                <a:effectLst/>
                <a:ea typeface="Calibri" panose="020F0502020204030204" pitchFamily="34" charset="0"/>
                <a:cs typeface="Times New Roman" panose="02020603050405020304" pitchFamily="18" charset="0"/>
              </a:rPr>
              <a:t>LIVE IMAGE OF PARKING LOT </a:t>
            </a:r>
            <a:r>
              <a:rPr lang="en-IN" i="1" dirty="0">
                <a:solidFill>
                  <a:schemeClr val="accent1">
                    <a:lumMod val="75000"/>
                  </a:schemeClr>
                </a:solidFill>
                <a:effectLst/>
                <a:ea typeface="Calibri" panose="020F0502020204030204" pitchFamily="34" charset="0"/>
                <a:cs typeface="Times New Roman" panose="02020603050405020304" pitchFamily="18" charset="0"/>
              </a:rPr>
              <a:t>and the </a:t>
            </a:r>
            <a:r>
              <a:rPr lang="en-IN" b="1" dirty="0">
                <a:solidFill>
                  <a:srgbClr val="FF0000"/>
                </a:solidFill>
                <a:effectLst/>
                <a:ea typeface="Calibri" panose="020F0502020204030204" pitchFamily="34" charset="0"/>
                <a:cs typeface="Times New Roman" panose="02020603050405020304" pitchFamily="18" charset="0"/>
              </a:rPr>
              <a:t>BACKGROUND IMAGE </a:t>
            </a:r>
            <a:r>
              <a:rPr lang="en-IN" b="1" dirty="0">
                <a:solidFill>
                  <a:schemeClr val="accent1">
                    <a:lumMod val="75000"/>
                  </a:schemeClr>
                </a:solidFill>
                <a:effectLst/>
                <a:ea typeface="Calibri" panose="020F0502020204030204" pitchFamily="34" charset="0"/>
                <a:cs typeface="Times New Roman" panose="02020603050405020304" pitchFamily="18" charset="0"/>
              </a:rPr>
              <a:t>(Fig. </a:t>
            </a:r>
            <a:r>
              <a:rPr lang="en-IN" b="1" dirty="0">
                <a:solidFill>
                  <a:schemeClr val="accent1">
                    <a:lumMod val="75000"/>
                  </a:schemeClr>
                </a:solidFill>
                <a:ea typeface="Calibri" panose="020F0502020204030204" pitchFamily="34" charset="0"/>
                <a:cs typeface="Times New Roman" panose="02020603050405020304" pitchFamily="18" charset="0"/>
              </a:rPr>
              <a:t>above</a:t>
            </a:r>
            <a:r>
              <a:rPr lang="en-IN" b="1" dirty="0">
                <a:solidFill>
                  <a:schemeClr val="accent1">
                    <a:lumMod val="75000"/>
                  </a:schemeClr>
                </a:solidFill>
                <a:effectLst/>
                <a:ea typeface="Calibri" panose="020F0502020204030204" pitchFamily="34" charset="0"/>
                <a:cs typeface="Times New Roman" panose="02020603050405020304" pitchFamily="18" charset="0"/>
              </a:rPr>
              <a:t>),</a:t>
            </a:r>
            <a:r>
              <a:rPr lang="en-IN" i="1" dirty="0">
                <a:solidFill>
                  <a:schemeClr val="accent1">
                    <a:lumMod val="75000"/>
                  </a:schemeClr>
                </a:solidFill>
                <a:effectLst/>
                <a:ea typeface="Calibri" panose="020F0502020204030204" pitchFamily="34" charset="0"/>
                <a:cs typeface="Times New Roman" panose="02020603050405020304" pitchFamily="18" charset="0"/>
              </a:rPr>
              <a:t>the first position to fill the lane is </a:t>
            </a:r>
            <a:r>
              <a:rPr lang="en-IN" b="1" dirty="0">
                <a:solidFill>
                  <a:schemeClr val="tx1"/>
                </a:solidFill>
                <a:effectLst/>
                <a:ea typeface="Calibri" panose="020F0502020204030204" pitchFamily="34" charset="0"/>
                <a:cs typeface="Times New Roman" panose="02020603050405020304" pitchFamily="18" charset="0"/>
              </a:rPr>
              <a:t>LANE N</a:t>
            </a:r>
            <a:r>
              <a:rPr lang="en-IN" b="1" dirty="0">
                <a:solidFill>
                  <a:schemeClr val="accent1">
                    <a:lumMod val="75000"/>
                  </a:schemeClr>
                </a:solidFill>
                <a:effectLst/>
                <a:ea typeface="Calibri" panose="020F0502020204030204" pitchFamily="34" charset="0"/>
                <a:cs typeface="Times New Roman" panose="02020603050405020304" pitchFamily="18" charset="0"/>
              </a:rPr>
              <a:t> </a:t>
            </a:r>
            <a:r>
              <a:rPr lang="en-IN" i="1" dirty="0">
                <a:solidFill>
                  <a:schemeClr val="accent1">
                    <a:lumMod val="75000"/>
                  </a:schemeClr>
                </a:solidFill>
                <a:effectLst/>
                <a:ea typeface="Calibri" panose="020F0502020204030204" pitchFamily="34" charset="0"/>
                <a:cs typeface="Times New Roman" panose="02020603050405020304" pitchFamily="18" charset="0"/>
              </a:rPr>
              <a:t>which matches with </a:t>
            </a:r>
            <a:r>
              <a:rPr lang="en-IN" b="1" dirty="0">
                <a:solidFill>
                  <a:schemeClr val="tx1"/>
                </a:solidFill>
                <a:effectLst/>
                <a:ea typeface="Calibri" panose="020F0502020204030204" pitchFamily="34" charset="0"/>
                <a:cs typeface="Times New Roman" panose="02020603050405020304" pitchFamily="18" charset="0"/>
              </a:rPr>
              <a:t>OUTPUT</a:t>
            </a:r>
            <a:r>
              <a:rPr lang="en-IN" b="1" dirty="0">
                <a:solidFill>
                  <a:schemeClr val="accent1">
                    <a:lumMod val="75000"/>
                  </a:schemeClr>
                </a:solidFill>
                <a:effectLst/>
                <a:ea typeface="Calibri" panose="020F0502020204030204" pitchFamily="34" charset="0"/>
                <a:cs typeface="Times New Roman" panose="02020603050405020304" pitchFamily="18" charset="0"/>
              </a:rPr>
              <a:t>.</a:t>
            </a:r>
            <a:endParaRPr lang="en-IN" dirty="0">
              <a:solidFill>
                <a:schemeClr val="accent1">
                  <a:lumMod val="75000"/>
                </a:schemeClr>
              </a:solidFill>
            </a:endParaRPr>
          </a:p>
          <a:p>
            <a:pPr algn="ctr"/>
            <a:endParaRPr lang="en-IN" dirty="0">
              <a:solidFill>
                <a:schemeClr val="tx1"/>
              </a:solidFill>
            </a:endParaRPr>
          </a:p>
        </p:txBody>
      </p:sp>
    </p:spTree>
    <p:extLst>
      <p:ext uri="{BB962C8B-B14F-4D97-AF65-F5344CB8AC3E}">
        <p14:creationId xmlns:p14="http://schemas.microsoft.com/office/powerpoint/2010/main" val="3139351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B8D6A-28AE-4D51-A455-7BBE6D2B6DBA}"/>
              </a:ext>
            </a:extLst>
          </p:cNvPr>
          <p:cNvPicPr/>
          <p:nvPr/>
        </p:nvPicPr>
        <p:blipFill rotWithShape="1">
          <a:blip r:embed="rId2"/>
          <a:srcRect b="5306"/>
          <a:stretch/>
        </p:blipFill>
        <p:spPr bwMode="auto">
          <a:xfrm>
            <a:off x="-6220" y="0"/>
            <a:ext cx="12192000" cy="6858000"/>
          </a:xfrm>
          <a:prstGeom prst="rect">
            <a:avLst/>
          </a:prstGeom>
          <a:extLst>
            <a:ext uri="{53640926-AAD7-44D8-BBD7-CCE9431645EC}">
              <a14:shadowObscured xmlns:a14="http://schemas.microsoft.com/office/drawing/2010/main"/>
            </a:ext>
          </a:extLst>
        </p:spPr>
      </p:pic>
      <p:sp>
        <p:nvSpPr>
          <p:cNvPr id="3" name="Speech Bubble: Rectangle with Corners Rounded 2">
            <a:extLst>
              <a:ext uri="{FF2B5EF4-FFF2-40B4-BE49-F238E27FC236}">
                <a16:creationId xmlns:a16="http://schemas.microsoft.com/office/drawing/2014/main" id="{53A08060-0D20-4349-89E2-40EB504432FE}"/>
              </a:ext>
            </a:extLst>
          </p:cNvPr>
          <p:cNvSpPr/>
          <p:nvPr/>
        </p:nvSpPr>
        <p:spPr>
          <a:xfrm>
            <a:off x="177554" y="4722920"/>
            <a:ext cx="1296140" cy="1873190"/>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get to know that </a:t>
            </a:r>
            <a:r>
              <a:rPr lang="en-US" sz="1600" b="1" dirty="0">
                <a:solidFill>
                  <a:schemeClr val="accent1">
                    <a:lumMod val="75000"/>
                  </a:schemeClr>
                </a:solidFill>
              </a:rPr>
              <a:t>48 out of 144 </a:t>
            </a:r>
            <a:r>
              <a:rPr lang="en-US" sz="1600" dirty="0">
                <a:solidFill>
                  <a:schemeClr val="tx1"/>
                </a:solidFill>
              </a:rPr>
              <a:t>Parking Spaces are Empty</a:t>
            </a:r>
            <a:r>
              <a:rPr lang="en-US" dirty="0">
                <a:solidFill>
                  <a:schemeClr val="tx1"/>
                </a:solidFill>
              </a:rPr>
              <a:t>   </a:t>
            </a:r>
            <a:endParaRPr lang="en-IN" dirty="0">
              <a:solidFill>
                <a:schemeClr val="tx1"/>
              </a:solidFill>
            </a:endParaRPr>
          </a:p>
        </p:txBody>
      </p:sp>
    </p:spTree>
    <p:extLst>
      <p:ext uri="{BB962C8B-B14F-4D97-AF65-F5344CB8AC3E}">
        <p14:creationId xmlns:p14="http://schemas.microsoft.com/office/powerpoint/2010/main" val="618736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D6ED98-EE57-48A5-813E-223F3E938262}"/>
              </a:ext>
            </a:extLst>
          </p:cNvPr>
          <p:cNvPicPr/>
          <p:nvPr/>
        </p:nvPicPr>
        <p:blipFill rotWithShape="1">
          <a:blip r:embed="rId2"/>
          <a:srcRect b="5698"/>
          <a:stretch/>
        </p:blipFill>
        <p:spPr bwMode="auto">
          <a:xfrm>
            <a:off x="0" y="0"/>
            <a:ext cx="12192000" cy="6858000"/>
          </a:xfrm>
          <a:prstGeom prst="rect">
            <a:avLst/>
          </a:prstGeom>
          <a:extLst>
            <a:ext uri="{53640926-AAD7-44D8-BBD7-CCE9431645EC}">
              <a14:shadowObscured xmlns:a14="http://schemas.microsoft.com/office/drawing/2010/main"/>
            </a:ext>
          </a:extLst>
        </p:spPr>
      </p:pic>
      <p:sp>
        <p:nvSpPr>
          <p:cNvPr id="4" name="Speech Bubble: Rectangle with Corners Rounded 3">
            <a:extLst>
              <a:ext uri="{FF2B5EF4-FFF2-40B4-BE49-F238E27FC236}">
                <a16:creationId xmlns:a16="http://schemas.microsoft.com/office/drawing/2014/main" id="{5833A2DE-3303-481B-90A9-E8C4B9D3A2B3}"/>
              </a:ext>
            </a:extLst>
          </p:cNvPr>
          <p:cNvSpPr/>
          <p:nvPr/>
        </p:nvSpPr>
        <p:spPr>
          <a:xfrm>
            <a:off x="195308" y="4279037"/>
            <a:ext cx="2290439" cy="2317073"/>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Further Calculating Parking Space among 4 Region by Image Division</a:t>
            </a:r>
          </a:p>
          <a:p>
            <a:pPr algn="ctr"/>
            <a:endParaRPr lang="en-US" sz="1600" dirty="0">
              <a:solidFill>
                <a:schemeClr val="tx1"/>
              </a:solidFill>
            </a:endParaRPr>
          </a:p>
          <a:p>
            <a:pPr algn="ctr"/>
            <a:r>
              <a:rPr lang="en-US" sz="1600" b="1" dirty="0">
                <a:solidFill>
                  <a:srgbClr val="FF0000"/>
                </a:solidFill>
              </a:rPr>
              <a:t>REGION 2 </a:t>
            </a:r>
            <a:r>
              <a:rPr lang="en-US" sz="1600" dirty="0">
                <a:solidFill>
                  <a:schemeClr val="tx1"/>
                </a:solidFill>
              </a:rPr>
              <a:t>have </a:t>
            </a:r>
            <a:r>
              <a:rPr lang="en-US" sz="1600" b="1" dirty="0">
                <a:solidFill>
                  <a:schemeClr val="accent1">
                    <a:lumMod val="75000"/>
                  </a:schemeClr>
                </a:solidFill>
              </a:rPr>
              <a:t>10</a:t>
            </a:r>
            <a:r>
              <a:rPr lang="en-US" sz="1600" dirty="0">
                <a:solidFill>
                  <a:schemeClr val="tx1"/>
                </a:solidFill>
              </a:rPr>
              <a:t> vacancies</a:t>
            </a:r>
            <a:endParaRPr lang="en-IN" sz="1600" dirty="0">
              <a:solidFill>
                <a:schemeClr val="tx1"/>
              </a:solidFill>
            </a:endParaRPr>
          </a:p>
        </p:txBody>
      </p:sp>
    </p:spTree>
    <p:extLst>
      <p:ext uri="{BB962C8B-B14F-4D97-AF65-F5344CB8AC3E}">
        <p14:creationId xmlns:p14="http://schemas.microsoft.com/office/powerpoint/2010/main" val="1472156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7319F7-9AFE-4279-A24E-73813066606D}"/>
              </a:ext>
            </a:extLst>
          </p:cNvPr>
          <p:cNvPicPr>
            <a:picLocks noChangeAspect="1"/>
          </p:cNvPicPr>
          <p:nvPr/>
        </p:nvPicPr>
        <p:blipFill rotWithShape="1">
          <a:blip r:embed="rId2"/>
          <a:srcRect b="5760"/>
          <a:stretch/>
        </p:blipFill>
        <p:spPr>
          <a:xfrm>
            <a:off x="0" y="0"/>
            <a:ext cx="12192000" cy="6858000"/>
          </a:xfrm>
          <a:prstGeom prst="rect">
            <a:avLst/>
          </a:prstGeom>
        </p:spPr>
      </p:pic>
      <p:sp>
        <p:nvSpPr>
          <p:cNvPr id="6" name="Speech Bubble: Rectangle with Corners Rounded 5">
            <a:extLst>
              <a:ext uri="{FF2B5EF4-FFF2-40B4-BE49-F238E27FC236}">
                <a16:creationId xmlns:a16="http://schemas.microsoft.com/office/drawing/2014/main" id="{0E76341C-2AD0-4D58-982E-68972F40822A}"/>
              </a:ext>
            </a:extLst>
          </p:cNvPr>
          <p:cNvSpPr/>
          <p:nvPr/>
        </p:nvSpPr>
        <p:spPr>
          <a:xfrm>
            <a:off x="266331" y="2858610"/>
            <a:ext cx="2201661" cy="3533312"/>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Image Division and Calculating for Appropriate Parking Lane that’s easy to Find &amp; Park</a:t>
            </a:r>
          </a:p>
          <a:p>
            <a:pPr algn="ctr"/>
            <a:endParaRPr lang="en-US" sz="1700" dirty="0">
              <a:solidFill>
                <a:schemeClr val="tx1"/>
              </a:solidFill>
            </a:endParaRPr>
          </a:p>
          <a:p>
            <a:pPr algn="ctr"/>
            <a:r>
              <a:rPr lang="en-US" sz="1700" b="1" dirty="0">
                <a:solidFill>
                  <a:srgbClr val="FF0000"/>
                </a:solidFill>
              </a:rPr>
              <a:t>Region N</a:t>
            </a:r>
            <a:r>
              <a:rPr lang="en-US" sz="1700" b="1" dirty="0">
                <a:solidFill>
                  <a:schemeClr val="tx1"/>
                </a:solidFill>
              </a:rPr>
              <a:t> </a:t>
            </a:r>
            <a:r>
              <a:rPr lang="en-US" sz="1700" dirty="0">
                <a:solidFill>
                  <a:schemeClr val="tx1"/>
                </a:solidFill>
              </a:rPr>
              <a:t>is closer to Entry Gate and has </a:t>
            </a:r>
            <a:r>
              <a:rPr lang="en-US" sz="1700" b="1" dirty="0">
                <a:solidFill>
                  <a:schemeClr val="accent1">
                    <a:lumMod val="75000"/>
                  </a:schemeClr>
                </a:solidFill>
              </a:rPr>
              <a:t>single</a:t>
            </a:r>
            <a:r>
              <a:rPr lang="en-US" sz="1700" dirty="0">
                <a:solidFill>
                  <a:schemeClr val="tx1"/>
                </a:solidFill>
              </a:rPr>
              <a:t> Parking Space Available</a:t>
            </a:r>
            <a:endParaRPr lang="en-IN" sz="1700" dirty="0">
              <a:solidFill>
                <a:schemeClr val="tx1"/>
              </a:solidFill>
            </a:endParaRPr>
          </a:p>
        </p:txBody>
      </p:sp>
    </p:spTree>
    <p:extLst>
      <p:ext uri="{BB962C8B-B14F-4D97-AF65-F5344CB8AC3E}">
        <p14:creationId xmlns:p14="http://schemas.microsoft.com/office/powerpoint/2010/main" val="90071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7D5DDE-0285-4D9A-990B-6CE18C1FC603}"/>
              </a:ext>
            </a:extLst>
          </p:cNvPr>
          <p:cNvSpPr txBox="1"/>
          <p:nvPr/>
        </p:nvSpPr>
        <p:spPr>
          <a:xfrm>
            <a:off x="3897297" y="310718"/>
            <a:ext cx="3968318" cy="646331"/>
          </a:xfrm>
          <a:prstGeom prst="rect">
            <a:avLst/>
          </a:prstGeom>
          <a:noFill/>
        </p:spPr>
        <p:txBody>
          <a:bodyPr wrap="square" rtlCol="0">
            <a:spAutoFit/>
          </a:bodyPr>
          <a:lstStyle/>
          <a:p>
            <a:r>
              <a:rPr lang="en-US" sz="3600" b="1" u="sng" dirty="0">
                <a:latin typeface="Courier New" panose="02070309020205020404" pitchFamily="49" charset="0"/>
                <a:cs typeface="Courier New" panose="02070309020205020404" pitchFamily="49" charset="0"/>
              </a:rPr>
              <a:t>FINAL OUTPUT</a:t>
            </a:r>
            <a:endParaRPr lang="en-IN" sz="3600" b="1" u="sng"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A01EA2-4E5A-4421-B4D0-78ED6F1A0DA7}"/>
              </a:ext>
            </a:extLst>
          </p:cNvPr>
          <p:cNvPicPr>
            <a:picLocks noChangeAspect="1"/>
          </p:cNvPicPr>
          <p:nvPr/>
        </p:nvPicPr>
        <p:blipFill rotWithShape="1">
          <a:blip r:embed="rId2"/>
          <a:srcRect l="24102" t="63689" r="20776" b="7055"/>
          <a:stretch/>
        </p:blipFill>
        <p:spPr>
          <a:xfrm>
            <a:off x="537098" y="1633491"/>
            <a:ext cx="10586116" cy="3160451"/>
          </a:xfrm>
          <a:prstGeom prst="rect">
            <a:avLst/>
          </a:prstGeom>
        </p:spPr>
      </p:pic>
    </p:spTree>
    <p:extLst>
      <p:ext uri="{BB962C8B-B14F-4D97-AF65-F5344CB8AC3E}">
        <p14:creationId xmlns:p14="http://schemas.microsoft.com/office/powerpoint/2010/main" val="2691753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6915-55E6-4991-8894-F5A39624B274}"/>
              </a:ext>
            </a:extLst>
          </p:cNvPr>
          <p:cNvSpPr>
            <a:spLocks noGrp="1"/>
          </p:cNvSpPr>
          <p:nvPr>
            <p:ph type="title"/>
          </p:nvPr>
        </p:nvSpPr>
        <p:spPr/>
        <p:txBody>
          <a:bodyPr/>
          <a:lstStyle/>
          <a:p>
            <a:pPr algn="r"/>
            <a:r>
              <a:rPr lang="en-US" dirty="0">
                <a:solidFill>
                  <a:schemeClr val="accent1"/>
                </a:solidFill>
                <a:effectLst>
                  <a:outerShdw blurRad="38100" dist="38100" dir="2700000" algn="tl">
                    <a:srgbClr val="000000">
                      <a:alpha val="43137"/>
                    </a:srgbClr>
                  </a:outerShdw>
                </a:effectLst>
              </a:rPr>
              <a:t>ADVANTAGES</a:t>
            </a:r>
            <a:endParaRPr lang="en-IN" dirty="0">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E6A1618-FE9C-4D42-816F-76FE11363E5F}"/>
              </a:ext>
            </a:extLst>
          </p:cNvPr>
          <p:cNvSpPr>
            <a:spLocks noGrp="1"/>
          </p:cNvSpPr>
          <p:nvPr>
            <p:ph idx="1"/>
          </p:nvPr>
        </p:nvSpPr>
        <p:spPr/>
        <p:txBody>
          <a:bodyPr/>
          <a:lstStyle/>
          <a:p>
            <a:r>
              <a:rPr lang="en-US" dirty="0"/>
              <a:t>Time Saving</a:t>
            </a:r>
          </a:p>
          <a:p>
            <a:endParaRPr lang="en-US" dirty="0"/>
          </a:p>
          <a:p>
            <a:r>
              <a:rPr lang="en-US" dirty="0"/>
              <a:t>Reduces Manual Work</a:t>
            </a:r>
          </a:p>
          <a:p>
            <a:endParaRPr lang="en-US" dirty="0"/>
          </a:p>
          <a:p>
            <a:r>
              <a:rPr lang="en-US" dirty="0"/>
              <a:t>Least Human Interaction</a:t>
            </a:r>
          </a:p>
          <a:p>
            <a:endParaRPr lang="en-US" dirty="0"/>
          </a:p>
          <a:p>
            <a:r>
              <a:rPr lang="en-US" dirty="0"/>
              <a:t>Cost Effective</a:t>
            </a:r>
          </a:p>
          <a:p>
            <a:endParaRPr lang="en-US" dirty="0"/>
          </a:p>
          <a:p>
            <a:endParaRPr lang="en-IN" dirty="0"/>
          </a:p>
        </p:txBody>
      </p:sp>
      <p:pic>
        <p:nvPicPr>
          <p:cNvPr id="5" name="Picture 4">
            <a:extLst>
              <a:ext uri="{FF2B5EF4-FFF2-40B4-BE49-F238E27FC236}">
                <a16:creationId xmlns:a16="http://schemas.microsoft.com/office/drawing/2014/main" id="{C0924A7A-0919-4099-AF86-57BD7120F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078" y="2183364"/>
            <a:ext cx="4774822" cy="21111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666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0281-855D-4DE9-BA38-19554D3EC216}"/>
              </a:ext>
            </a:extLst>
          </p:cNvPr>
          <p:cNvSpPr>
            <a:spLocks noGrp="1"/>
          </p:cNvSpPr>
          <p:nvPr>
            <p:ph type="title"/>
          </p:nvPr>
        </p:nvSpPr>
        <p:spPr/>
        <p:txBody>
          <a:bodyPr/>
          <a:lstStyle/>
          <a:p>
            <a:pPr algn="r"/>
            <a:r>
              <a:rPr lang="en-US" dirty="0">
                <a:solidFill>
                  <a:schemeClr val="accent1"/>
                </a:solidFill>
                <a:effectLst>
                  <a:outerShdw blurRad="38100" dist="38100" dir="2700000" algn="tl">
                    <a:srgbClr val="000000">
                      <a:alpha val="43137"/>
                    </a:srgbClr>
                  </a:outerShdw>
                </a:effectLst>
              </a:rPr>
              <a:t>OTHER WAYS TO BE DONE</a:t>
            </a:r>
            <a:endParaRPr lang="en-IN" dirty="0">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888F1F1E-1B14-450B-8843-4818AD908DF5}"/>
              </a:ext>
            </a:extLst>
          </p:cNvPr>
          <p:cNvSpPr>
            <a:spLocks noGrp="1"/>
          </p:cNvSpPr>
          <p:nvPr>
            <p:ph idx="1"/>
          </p:nvPr>
        </p:nvSpPr>
        <p:spPr>
          <a:xfrm>
            <a:off x="680320" y="2616791"/>
            <a:ext cx="9613861" cy="3599316"/>
          </a:xfrm>
        </p:spPr>
        <p:txBody>
          <a:bodyPr>
            <a:normAutofit/>
          </a:bodyPr>
          <a:lstStyle/>
          <a:p>
            <a:r>
              <a:rPr lang="en-US" b="1" dirty="0"/>
              <a:t>PLC Based Automatic Intelligent Car Parking System</a:t>
            </a:r>
            <a:r>
              <a:rPr lang="en-US" dirty="0"/>
              <a:t>, that works on 3 modes such as ON, OFF and EMERGENCY. </a:t>
            </a:r>
          </a:p>
          <a:p>
            <a:endParaRPr lang="en-US" dirty="0"/>
          </a:p>
          <a:p>
            <a:r>
              <a:rPr lang="en-US" dirty="0"/>
              <a:t>This system developed is able to sense the presence of                the vehicles standing at the main car parking gate                                        through an IR sensor. These IR sensors give their                                      output to the PLC (programmable logic controller).</a:t>
            </a:r>
          </a:p>
        </p:txBody>
      </p:sp>
      <p:pic>
        <p:nvPicPr>
          <p:cNvPr id="2050" name="Picture 2" descr="China Automatic Parking Guidance System Parking Ultrasonic Sensor for Big  Shopping Mall Parking Guidance System - China Sensor, Car Parking Sensor">
            <a:extLst>
              <a:ext uri="{FF2B5EF4-FFF2-40B4-BE49-F238E27FC236}">
                <a16:creationId xmlns:a16="http://schemas.microsoft.com/office/drawing/2014/main" id="{F3077166-3838-4AF3-BEE0-F9363F0E1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0954" y="4282748"/>
            <a:ext cx="3313522" cy="248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29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18051-9977-47ED-90C6-3DD02C0275CA}"/>
              </a:ext>
            </a:extLst>
          </p:cNvPr>
          <p:cNvSpPr>
            <a:spLocks noGrp="1"/>
          </p:cNvSpPr>
          <p:nvPr>
            <p:ph type="title"/>
          </p:nvPr>
        </p:nvSpPr>
        <p:spPr/>
        <p:txBody>
          <a:bodyPr/>
          <a:lstStyle/>
          <a:p>
            <a:pPr algn="r"/>
            <a:r>
              <a:rPr lang="en-US" dirty="0">
                <a:solidFill>
                  <a:schemeClr val="accent1"/>
                </a:solidFill>
                <a:effectLst>
                  <a:outerShdw blurRad="38100" dist="38100" dir="2700000" algn="tl">
                    <a:srgbClr val="000000">
                      <a:alpha val="43137"/>
                    </a:srgbClr>
                  </a:outerShdw>
                </a:effectLst>
              </a:rPr>
              <a:t>OTHER WAYS TO BE DONE</a:t>
            </a:r>
            <a:endParaRPr lang="en-IN" dirty="0">
              <a:solidFill>
                <a:schemeClr val="accent1"/>
              </a:solidFill>
            </a:endParaRPr>
          </a:p>
        </p:txBody>
      </p:sp>
      <p:sp>
        <p:nvSpPr>
          <p:cNvPr id="3" name="Content Placeholder 2">
            <a:extLst>
              <a:ext uri="{FF2B5EF4-FFF2-40B4-BE49-F238E27FC236}">
                <a16:creationId xmlns:a16="http://schemas.microsoft.com/office/drawing/2014/main" id="{6DEB8A62-795B-4241-9184-6E20C4F98411}"/>
              </a:ext>
            </a:extLst>
          </p:cNvPr>
          <p:cNvSpPr>
            <a:spLocks noGrp="1"/>
          </p:cNvSpPr>
          <p:nvPr>
            <p:ph idx="1"/>
          </p:nvPr>
        </p:nvSpPr>
        <p:spPr/>
        <p:txBody>
          <a:bodyPr/>
          <a:lstStyle/>
          <a:p>
            <a:endParaRPr lang="en-US" dirty="0"/>
          </a:p>
          <a:p>
            <a:r>
              <a:rPr lang="en-US" dirty="0"/>
              <a:t>This System can also be made using the </a:t>
            </a:r>
            <a:r>
              <a:rPr lang="en-US" b="1" dirty="0"/>
              <a:t>Arduino Uno &amp; IR Sensors</a:t>
            </a:r>
            <a:r>
              <a:rPr lang="en-US" dirty="0"/>
              <a:t>. On ground Sensors may result in better accuracy. But this process is a bit costly. </a:t>
            </a:r>
            <a:r>
              <a:rPr lang="en-US" b="0" i="0" dirty="0">
                <a:solidFill>
                  <a:srgbClr val="202124"/>
                </a:solidFill>
                <a:effectLst/>
                <a:latin typeface="arial" panose="020B0604020202020204" pitchFamily="34" charset="0"/>
              </a:rPr>
              <a:t>These sensors can be based </a:t>
            </a:r>
            <a:r>
              <a:rPr lang="en-US" i="0" dirty="0">
                <a:solidFill>
                  <a:srgbClr val="202124"/>
                </a:solidFill>
                <a:effectLst/>
                <a:latin typeface="arial" panose="020B0604020202020204" pitchFamily="34" charset="0"/>
              </a:rPr>
              <a:t>on a variety of sensing technologies, the most commonly used are magnetometer, infrared, ultrasonic, and radar.</a:t>
            </a:r>
          </a:p>
          <a:p>
            <a:endParaRPr lang="en-US" dirty="0"/>
          </a:p>
          <a:p>
            <a:r>
              <a:rPr lang="en-US" dirty="0"/>
              <a:t>Programming of such model can be done using</a:t>
            </a:r>
            <a:r>
              <a:rPr lang="en-US" b="1" dirty="0"/>
              <a:t> C++/C/Python, etc.</a:t>
            </a:r>
          </a:p>
          <a:p>
            <a:endParaRPr lang="en-IN" dirty="0"/>
          </a:p>
          <a:p>
            <a:endParaRPr lang="en-IN" dirty="0"/>
          </a:p>
        </p:txBody>
      </p:sp>
    </p:spTree>
    <p:extLst>
      <p:ext uri="{BB962C8B-B14F-4D97-AF65-F5344CB8AC3E}">
        <p14:creationId xmlns:p14="http://schemas.microsoft.com/office/powerpoint/2010/main" val="414633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5143-6480-4228-96EE-5C65A3428498}"/>
              </a:ext>
            </a:extLst>
          </p:cNvPr>
          <p:cNvSpPr>
            <a:spLocks noGrp="1"/>
          </p:cNvSpPr>
          <p:nvPr>
            <p:ph type="title"/>
          </p:nvPr>
        </p:nvSpPr>
        <p:spPr/>
        <p:txBody>
          <a:bodyPr/>
          <a:lstStyle/>
          <a:p>
            <a:pPr algn="r"/>
            <a:r>
              <a:rPr lang="en-US" dirty="0">
                <a:solidFill>
                  <a:schemeClr val="accent1"/>
                </a:solidFill>
                <a:effectLst>
                  <a:outerShdw blurRad="38100" dist="38100" dir="2700000" algn="tl">
                    <a:srgbClr val="000000">
                      <a:alpha val="43137"/>
                    </a:srgbClr>
                  </a:outerShdw>
                </a:effectLst>
              </a:rPr>
              <a:t>REAL WORLD SCENARIO</a:t>
            </a:r>
            <a:endParaRPr lang="en-IN" dirty="0">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346EF34-C9F9-4A8E-B89E-F613E8D76877}"/>
              </a:ext>
            </a:extLst>
          </p:cNvPr>
          <p:cNvSpPr>
            <a:spLocks noGrp="1"/>
          </p:cNvSpPr>
          <p:nvPr>
            <p:ph idx="1"/>
          </p:nvPr>
        </p:nvSpPr>
        <p:spPr/>
        <p:txBody>
          <a:bodyPr/>
          <a:lstStyle/>
          <a:p>
            <a:r>
              <a:rPr lang="en-US" dirty="0"/>
              <a:t>Most of large Parking Lots use </a:t>
            </a:r>
            <a:r>
              <a:rPr lang="en-US" b="1" dirty="0"/>
              <a:t>PLC Based Automatic Intelligent Car Parking System </a:t>
            </a:r>
            <a:r>
              <a:rPr lang="en-US" dirty="0"/>
              <a:t>in Real World Scenario</a:t>
            </a:r>
            <a:r>
              <a:rPr lang="en-US" b="1" dirty="0"/>
              <a:t>.</a:t>
            </a:r>
          </a:p>
          <a:p>
            <a:endParaRPr lang="en-US" b="1" dirty="0"/>
          </a:p>
          <a:p>
            <a:r>
              <a:rPr lang="en-US" i="1" dirty="0"/>
              <a:t>Also, including Number Plate Detection in this system, the parking management will be totally computer technology based,                            where no human work would be involved.</a:t>
            </a:r>
          </a:p>
          <a:p>
            <a:endParaRPr lang="en-US" b="1" dirty="0"/>
          </a:p>
          <a:p>
            <a:endParaRPr lang="en-IN" dirty="0"/>
          </a:p>
        </p:txBody>
      </p:sp>
      <p:pic>
        <p:nvPicPr>
          <p:cNvPr id="5" name="Picture 4">
            <a:extLst>
              <a:ext uri="{FF2B5EF4-FFF2-40B4-BE49-F238E27FC236}">
                <a16:creationId xmlns:a16="http://schemas.microsoft.com/office/drawing/2014/main" id="{14D562CF-AB03-4332-8BD2-5C4B7C272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1825" y="4581331"/>
            <a:ext cx="3058228" cy="2080045"/>
          </a:xfrm>
          <a:prstGeom prst="rect">
            <a:avLst/>
          </a:prstGeom>
        </p:spPr>
      </p:pic>
    </p:spTree>
    <p:extLst>
      <p:ext uri="{BB962C8B-B14F-4D97-AF65-F5344CB8AC3E}">
        <p14:creationId xmlns:p14="http://schemas.microsoft.com/office/powerpoint/2010/main" val="1878047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2A169D-D7BF-431E-A5CC-C3EF372C79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52578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59FA-4520-4222-A41E-E025CD4E32FF}"/>
              </a:ext>
            </a:extLst>
          </p:cNvPr>
          <p:cNvSpPr>
            <a:spLocks noGrp="1"/>
          </p:cNvSpPr>
          <p:nvPr>
            <p:ph type="title"/>
          </p:nvPr>
        </p:nvSpPr>
        <p:spPr>
          <a:xfrm>
            <a:off x="526402" y="170187"/>
            <a:ext cx="11139196" cy="2852737"/>
          </a:xfrm>
        </p:spPr>
        <p:txBody>
          <a:bodyPr>
            <a:noAutofit/>
          </a:bodyPr>
          <a:lstStyle/>
          <a:p>
            <a:r>
              <a:rPr lang="en-US" sz="4400" b="1" dirty="0">
                <a:solidFill>
                  <a:schemeClr val="accent1"/>
                </a:solidFill>
                <a:effectLst>
                  <a:outerShdw blurRad="38100" dist="38100" dir="2700000" algn="tl">
                    <a:srgbClr val="000000">
                      <a:alpha val="43137"/>
                    </a:srgbClr>
                  </a:outerShdw>
                </a:effectLst>
              </a:rPr>
              <a:t>AUTOMATIC INDICATOR SYSTEM </a:t>
            </a:r>
            <a:br>
              <a:rPr lang="en-US" sz="4400" b="1" dirty="0">
                <a:solidFill>
                  <a:schemeClr val="accent1"/>
                </a:solidFill>
                <a:effectLst>
                  <a:outerShdw blurRad="38100" dist="38100" dir="2700000" algn="tl">
                    <a:srgbClr val="000000">
                      <a:alpha val="43137"/>
                    </a:srgbClr>
                  </a:outerShdw>
                </a:effectLst>
              </a:rPr>
            </a:br>
            <a:r>
              <a:rPr lang="en-US" sz="6000" b="1" dirty="0">
                <a:solidFill>
                  <a:schemeClr val="accent1"/>
                </a:solidFill>
                <a:effectLst>
                  <a:outerShdw blurRad="38100" dist="38100" dir="2700000" algn="tl">
                    <a:srgbClr val="000000">
                      <a:alpha val="43137"/>
                    </a:srgbClr>
                  </a:outerShdw>
                </a:effectLst>
              </a:rPr>
              <a:t>FOR CAR PARKING</a:t>
            </a:r>
            <a:endParaRPr lang="en-IN" sz="2000" b="1" dirty="0">
              <a:solidFill>
                <a:schemeClr val="accent1"/>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41D5B995-304C-463C-92F4-EE997EF10EAF}"/>
              </a:ext>
            </a:extLst>
          </p:cNvPr>
          <p:cNvSpPr>
            <a:spLocks noGrp="1"/>
          </p:cNvSpPr>
          <p:nvPr>
            <p:ph type="body" idx="1"/>
          </p:nvPr>
        </p:nvSpPr>
        <p:spPr>
          <a:xfrm>
            <a:off x="831850" y="3022924"/>
            <a:ext cx="9497138" cy="681329"/>
          </a:xfrm>
        </p:spPr>
        <p:txBody>
          <a:bodyPr>
            <a:normAutofit/>
          </a:bodyPr>
          <a:lstStyle/>
          <a:p>
            <a:r>
              <a:rPr lang="en-US" dirty="0">
                <a:solidFill>
                  <a:schemeClr val="tx1">
                    <a:lumMod val="75000"/>
                    <a:lumOff val="25000"/>
                  </a:schemeClr>
                </a:solidFill>
                <a:effectLst>
                  <a:outerShdw blurRad="38100" dist="38100" dir="2700000" algn="tl">
                    <a:srgbClr val="000000">
                      <a:alpha val="43137"/>
                    </a:srgbClr>
                  </a:outerShdw>
                </a:effectLst>
              </a:rPr>
              <a:t>Designed with DSP(Digital Signal Processing) &amp; Image processing (Using MATLAB) for discovering a parking area for car efficiently in huge parking spots</a:t>
            </a:r>
          </a:p>
          <a:p>
            <a:endParaRPr lang="en-IN" dirty="0">
              <a:solidFill>
                <a:schemeClr val="tx1">
                  <a:lumMod val="75000"/>
                  <a:lumOff val="25000"/>
                </a:schemeClr>
              </a:solidFill>
              <a:effectLst>
                <a:outerShdw blurRad="38100" dist="38100" dir="2700000" algn="tl">
                  <a:srgbClr val="000000">
                    <a:alpha val="43137"/>
                  </a:srgbClr>
                </a:outerShdw>
              </a:effectLst>
            </a:endParaRPr>
          </a:p>
        </p:txBody>
      </p:sp>
      <p:sp>
        <p:nvSpPr>
          <p:cNvPr id="7" name="Text Placeholder 2">
            <a:extLst>
              <a:ext uri="{FF2B5EF4-FFF2-40B4-BE49-F238E27FC236}">
                <a16:creationId xmlns:a16="http://schemas.microsoft.com/office/drawing/2014/main" id="{FC18BE34-3E9A-46EF-AE7B-52EBB4B8FFFF}"/>
              </a:ext>
            </a:extLst>
          </p:cNvPr>
          <p:cNvSpPr txBox="1">
            <a:spLocks/>
          </p:cNvSpPr>
          <p:nvPr/>
        </p:nvSpPr>
        <p:spPr>
          <a:xfrm>
            <a:off x="7120646" y="4503907"/>
            <a:ext cx="4226803" cy="9046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r>
              <a:rPr lang="en-US" sz="3600" spc="600" dirty="0">
                <a:solidFill>
                  <a:schemeClr val="tx1"/>
                </a:solidFill>
                <a:effectLst>
                  <a:outerShdw blurRad="38100" dist="38100" dir="2700000" algn="tl">
                    <a:srgbClr val="000000">
                      <a:alpha val="43137"/>
                    </a:srgbClr>
                  </a:outerShdw>
                </a:effectLst>
                <a:latin typeface="Corbel Light" panose="020B0303020204020204" pitchFamily="34" charset="0"/>
              </a:rPr>
              <a:t>VIJEET NIGAM</a:t>
            </a:r>
          </a:p>
        </p:txBody>
      </p:sp>
    </p:spTree>
    <p:extLst>
      <p:ext uri="{BB962C8B-B14F-4D97-AF65-F5344CB8AC3E}">
        <p14:creationId xmlns:p14="http://schemas.microsoft.com/office/powerpoint/2010/main" val="2872517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C3223D-6921-455E-AFCC-149029DA835E}"/>
              </a:ext>
            </a:extLst>
          </p:cNvPr>
          <p:cNvSpPr txBox="1"/>
          <p:nvPr/>
        </p:nvSpPr>
        <p:spPr>
          <a:xfrm>
            <a:off x="2073613" y="1474619"/>
            <a:ext cx="8044774" cy="3908762"/>
          </a:xfrm>
          <a:prstGeom prst="rect">
            <a:avLst/>
          </a:prstGeom>
          <a:noFill/>
        </p:spPr>
        <p:txBody>
          <a:bodyPr wrap="square" rtlCol="0">
            <a:spAutoFit/>
          </a:bodyPr>
          <a:lstStyle/>
          <a:p>
            <a:pPr algn="ctr"/>
            <a:r>
              <a:rPr lang="en-US" sz="3200" dirty="0">
                <a:effectLst>
                  <a:outerShdw blurRad="38100" dist="38100" dir="2700000" algn="tl">
                    <a:srgbClr val="000000">
                      <a:alpha val="43137"/>
                    </a:srgbClr>
                  </a:outerShdw>
                </a:effectLst>
              </a:rPr>
              <a:t>Content</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marL="1079500" lvl="1" indent="-622300" algn="just">
              <a:buFont typeface="Wingdings" panose="05000000000000000000" pitchFamily="2" charset="2"/>
              <a:buChar char="ü"/>
            </a:pPr>
            <a:r>
              <a:rPr lang="en-US" sz="2400" dirty="0">
                <a:solidFill>
                  <a:schemeClr val="accent1">
                    <a:lumMod val="75000"/>
                  </a:schemeClr>
                </a:solidFill>
              </a:rPr>
              <a:t>Introduction &amp; Need                       </a:t>
            </a:r>
          </a:p>
          <a:p>
            <a:pPr marL="1079500" lvl="1" indent="-622300" algn="just">
              <a:buFont typeface="Wingdings" panose="05000000000000000000" pitchFamily="2" charset="2"/>
              <a:buChar char="ü"/>
            </a:pPr>
            <a:r>
              <a:rPr lang="en-US" sz="2400" dirty="0">
                <a:solidFill>
                  <a:schemeClr val="accent1">
                    <a:lumMod val="75000"/>
                  </a:schemeClr>
                </a:solidFill>
              </a:rPr>
              <a:t>Solution &amp; Application                  </a:t>
            </a:r>
          </a:p>
          <a:p>
            <a:pPr marL="1079500" lvl="1" indent="-622300" algn="just">
              <a:buFont typeface="Wingdings" panose="05000000000000000000" pitchFamily="2" charset="2"/>
              <a:buChar char="ü"/>
            </a:pPr>
            <a:r>
              <a:rPr lang="en-US" sz="2400" dirty="0">
                <a:solidFill>
                  <a:schemeClr val="accent1">
                    <a:lumMod val="75000"/>
                  </a:schemeClr>
                </a:solidFill>
              </a:rPr>
              <a:t>Project Brief                  </a:t>
            </a:r>
          </a:p>
          <a:p>
            <a:pPr marL="1079500" lvl="1" indent="-622300" algn="just">
              <a:buFont typeface="Wingdings" panose="05000000000000000000" pitchFamily="2" charset="2"/>
              <a:buChar char="ü"/>
            </a:pPr>
            <a:r>
              <a:rPr lang="en-US" sz="2400" dirty="0">
                <a:solidFill>
                  <a:schemeClr val="accent1">
                    <a:lumMod val="75000"/>
                  </a:schemeClr>
                </a:solidFill>
              </a:rPr>
              <a:t>MATLAB CODE OUTPUT                 </a:t>
            </a:r>
          </a:p>
          <a:p>
            <a:pPr marL="1079500" lvl="1" indent="-622300" algn="just">
              <a:buFont typeface="Wingdings" panose="05000000000000000000" pitchFamily="2" charset="2"/>
              <a:buChar char="ü"/>
            </a:pPr>
            <a:r>
              <a:rPr lang="en-US" sz="2400" dirty="0">
                <a:solidFill>
                  <a:schemeClr val="accent1">
                    <a:lumMod val="75000"/>
                  </a:schemeClr>
                </a:solidFill>
              </a:rPr>
              <a:t>Advantages                  </a:t>
            </a:r>
          </a:p>
          <a:p>
            <a:pPr marL="1079500" lvl="1" indent="-622300" algn="just">
              <a:buFont typeface="Wingdings" panose="05000000000000000000" pitchFamily="2" charset="2"/>
              <a:buChar char="ü"/>
            </a:pPr>
            <a:r>
              <a:rPr lang="en-US" sz="2400" dirty="0">
                <a:solidFill>
                  <a:schemeClr val="accent1">
                    <a:lumMod val="75000"/>
                  </a:schemeClr>
                </a:solidFill>
              </a:rPr>
              <a:t>Other Ways to be Done          </a:t>
            </a:r>
          </a:p>
          <a:p>
            <a:pPr marL="1079500" lvl="1" indent="-622300" algn="just">
              <a:buFont typeface="Wingdings" panose="05000000000000000000" pitchFamily="2" charset="2"/>
              <a:buChar char="ü"/>
            </a:pPr>
            <a:r>
              <a:rPr lang="en-US" sz="2400" dirty="0">
                <a:solidFill>
                  <a:schemeClr val="accent1">
                    <a:lumMod val="75000"/>
                  </a:schemeClr>
                </a:solidFill>
              </a:rPr>
              <a:t>Real World Scenario</a:t>
            </a:r>
            <a:endParaRPr lang="en-IN" sz="2400" dirty="0">
              <a:solidFill>
                <a:schemeClr val="accent1">
                  <a:lumMod val="75000"/>
                </a:schemeClr>
              </a:solidFill>
            </a:endParaRPr>
          </a:p>
        </p:txBody>
      </p:sp>
    </p:spTree>
    <p:extLst>
      <p:ext uri="{BB962C8B-B14F-4D97-AF65-F5344CB8AC3E}">
        <p14:creationId xmlns:p14="http://schemas.microsoft.com/office/powerpoint/2010/main" val="2755522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725E-5419-4004-9F1B-4113F9A85826}"/>
              </a:ext>
            </a:extLst>
          </p:cNvPr>
          <p:cNvSpPr>
            <a:spLocks noGrp="1"/>
          </p:cNvSpPr>
          <p:nvPr>
            <p:ph type="title"/>
          </p:nvPr>
        </p:nvSpPr>
        <p:spPr/>
        <p:txBody>
          <a:bodyPr/>
          <a:lstStyle/>
          <a:p>
            <a:pPr algn="r"/>
            <a:r>
              <a:rPr lang="en-US" dirty="0">
                <a:solidFill>
                  <a:schemeClr val="accent1"/>
                </a:solidFill>
                <a:effectLst>
                  <a:outerShdw blurRad="38100" dist="38100" dir="2700000" algn="tl">
                    <a:srgbClr val="000000">
                      <a:alpha val="43137"/>
                    </a:srgbClr>
                  </a:outerShdw>
                </a:effectLst>
              </a:rPr>
              <a:t>INTRODUCTION &amp; NEED</a:t>
            </a:r>
            <a:endParaRPr lang="en-IN" dirty="0">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305B268-401E-4EEA-8447-E55B6EB21D4B}"/>
              </a:ext>
            </a:extLst>
          </p:cNvPr>
          <p:cNvSpPr>
            <a:spLocks noGrp="1"/>
          </p:cNvSpPr>
          <p:nvPr>
            <p:ph idx="1"/>
          </p:nvPr>
        </p:nvSpPr>
        <p:spPr/>
        <p:txBody>
          <a:bodyPr/>
          <a:lstStyle/>
          <a:p>
            <a:r>
              <a:rPr lang="en-US" dirty="0"/>
              <a:t>Manually it is not an easy to find Vacant Car Parking Space in Large Areas.</a:t>
            </a:r>
          </a:p>
          <a:p>
            <a:r>
              <a:rPr lang="en-US" dirty="0"/>
              <a:t>With the problems of ever increasing urban traffic congestion and the ever increasing shortage of space, the parking lots need to be well-equipped with parking space detection.</a:t>
            </a:r>
          </a:p>
          <a:p>
            <a:r>
              <a:rPr lang="en-US" dirty="0"/>
              <a:t>So as to reduce human power, this system helps in counting the number of parked vehicles and, identifying the number of spots available with ZERO human interaction.</a:t>
            </a:r>
          </a:p>
          <a:p>
            <a:endParaRPr lang="en-US" dirty="0"/>
          </a:p>
          <a:p>
            <a:endParaRPr lang="en-IN" dirty="0"/>
          </a:p>
        </p:txBody>
      </p:sp>
    </p:spTree>
    <p:extLst>
      <p:ext uri="{BB962C8B-B14F-4D97-AF65-F5344CB8AC3E}">
        <p14:creationId xmlns:p14="http://schemas.microsoft.com/office/powerpoint/2010/main" val="3442889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79C6C-70F4-4FB5-9FBC-B837745AB87A}"/>
              </a:ext>
            </a:extLst>
          </p:cNvPr>
          <p:cNvSpPr>
            <a:spLocks noGrp="1"/>
          </p:cNvSpPr>
          <p:nvPr>
            <p:ph type="title"/>
          </p:nvPr>
        </p:nvSpPr>
        <p:spPr/>
        <p:txBody>
          <a:bodyPr/>
          <a:lstStyle/>
          <a:p>
            <a:pPr algn="r"/>
            <a:r>
              <a:rPr lang="en-US" dirty="0">
                <a:solidFill>
                  <a:schemeClr val="accent1"/>
                </a:solidFill>
                <a:effectLst>
                  <a:outerShdw blurRad="38100" dist="38100" dir="2700000" algn="tl">
                    <a:srgbClr val="000000">
                      <a:alpha val="43137"/>
                    </a:srgbClr>
                  </a:outerShdw>
                </a:effectLst>
              </a:rPr>
              <a:t>SOLUTION</a:t>
            </a:r>
            <a:endParaRPr lang="en-IN" dirty="0">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9390CBD-7CB3-4A8F-B7FC-75B99B5FA26C}"/>
              </a:ext>
            </a:extLst>
          </p:cNvPr>
          <p:cNvSpPr>
            <a:spLocks noGrp="1"/>
          </p:cNvSpPr>
          <p:nvPr>
            <p:ph idx="1"/>
          </p:nvPr>
        </p:nvSpPr>
        <p:spPr/>
        <p:txBody>
          <a:bodyPr/>
          <a:lstStyle/>
          <a:p>
            <a:r>
              <a:rPr lang="en-US" dirty="0"/>
              <a:t>The aim of this model is to build up and implement an automatic parking system that will detect the parking space with the help of image processing technique of the parking lot.</a:t>
            </a:r>
          </a:p>
          <a:p>
            <a:endParaRPr lang="en-US" dirty="0"/>
          </a:p>
          <a:p>
            <a:r>
              <a:rPr lang="en-US" dirty="0"/>
              <a:t>If such large parking area are handled manually,                                             it would require a large no. of circuitry.</a:t>
            </a:r>
          </a:p>
          <a:p>
            <a:endParaRPr lang="en-US" dirty="0"/>
          </a:p>
          <a:p>
            <a:r>
              <a:rPr lang="en-US" dirty="0"/>
              <a:t>So as to reduce the no. of circuitry, such system                                                               is proposed.</a:t>
            </a:r>
          </a:p>
        </p:txBody>
      </p:sp>
      <p:pic>
        <p:nvPicPr>
          <p:cNvPr id="4" name="Picture 2" descr="What Are the Advantages of car park management system? - Advance IP Car  Parking Solutions">
            <a:extLst>
              <a:ext uri="{FF2B5EF4-FFF2-40B4-BE49-F238E27FC236}">
                <a16:creationId xmlns:a16="http://schemas.microsoft.com/office/drawing/2014/main" id="{BB6171FD-0AFA-4B63-9FE0-A8B27A6AC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255" y="3915881"/>
            <a:ext cx="4231238" cy="282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64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7D1D7-DCCD-4285-B799-961CEF750FC9}"/>
              </a:ext>
            </a:extLst>
          </p:cNvPr>
          <p:cNvSpPr>
            <a:spLocks noGrp="1"/>
          </p:cNvSpPr>
          <p:nvPr>
            <p:ph type="title"/>
          </p:nvPr>
        </p:nvSpPr>
        <p:spPr/>
        <p:txBody>
          <a:bodyPr/>
          <a:lstStyle/>
          <a:p>
            <a:pPr algn="r"/>
            <a:r>
              <a:rPr lang="en-US" dirty="0">
                <a:solidFill>
                  <a:schemeClr val="accent1"/>
                </a:solidFill>
                <a:effectLst>
                  <a:outerShdw blurRad="38100" dist="38100" dir="2700000" algn="tl">
                    <a:srgbClr val="000000">
                      <a:alpha val="43137"/>
                    </a:srgbClr>
                  </a:outerShdw>
                </a:effectLst>
              </a:rPr>
              <a:t>APPLICATIONS</a:t>
            </a:r>
            <a:endParaRPr lang="en-IN" dirty="0">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C0534E9-8521-4D41-8AEC-1A6652CE3659}"/>
              </a:ext>
            </a:extLst>
          </p:cNvPr>
          <p:cNvSpPr>
            <a:spLocks noGrp="1"/>
          </p:cNvSpPr>
          <p:nvPr>
            <p:ph idx="1"/>
          </p:nvPr>
        </p:nvSpPr>
        <p:spPr>
          <a:xfrm>
            <a:off x="680321" y="2336872"/>
            <a:ext cx="9613861" cy="4035935"/>
          </a:xfrm>
        </p:spPr>
        <p:txBody>
          <a:bodyPr>
            <a:normAutofit fontScale="92500"/>
          </a:bodyPr>
          <a:lstStyle/>
          <a:p>
            <a:r>
              <a:rPr lang="en-US" dirty="0"/>
              <a:t>In busy towns and cities, parking management still poses a challenge that keeps growing more complex. This can be a solution to this problem.</a:t>
            </a:r>
          </a:p>
          <a:p>
            <a:r>
              <a:rPr lang="en-US" dirty="0"/>
              <a:t>Such Car Parking Systems are used in Malls, many offices/complexes.</a:t>
            </a:r>
          </a:p>
          <a:p>
            <a:r>
              <a:rPr lang="en-US" dirty="0"/>
              <a:t>Enable drivers to locate and reserve empty parking slot at the entrance and remotely. This should be provided by a small display panel at the entrance of the parking and near to every parking slot. It should show the parking number and the state of the parking.</a:t>
            </a:r>
          </a:p>
          <a:p>
            <a:r>
              <a:rPr lang="en-US" b="1" dirty="0"/>
              <a:t>Also such systems can help the user, if he/she has forget the parking lane no. Here already the user will be assigned a Lane no.</a:t>
            </a:r>
            <a:endParaRPr lang="en-US" dirty="0"/>
          </a:p>
        </p:txBody>
      </p:sp>
    </p:spTree>
    <p:extLst>
      <p:ext uri="{BB962C8B-B14F-4D97-AF65-F5344CB8AC3E}">
        <p14:creationId xmlns:p14="http://schemas.microsoft.com/office/powerpoint/2010/main" val="381438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9B899-4B94-4BC2-B3F0-6F4D30B3854A}"/>
              </a:ext>
            </a:extLst>
          </p:cNvPr>
          <p:cNvSpPr>
            <a:spLocks noGrp="1"/>
          </p:cNvSpPr>
          <p:nvPr>
            <p:ph type="title"/>
          </p:nvPr>
        </p:nvSpPr>
        <p:spPr/>
        <p:txBody>
          <a:bodyPr/>
          <a:lstStyle/>
          <a:p>
            <a:pPr algn="r"/>
            <a:r>
              <a:rPr lang="en-US" dirty="0">
                <a:solidFill>
                  <a:schemeClr val="accent1"/>
                </a:solidFill>
                <a:effectLst>
                  <a:outerShdw blurRad="38100" dist="38100" dir="2700000" algn="tl">
                    <a:srgbClr val="000000">
                      <a:alpha val="43137"/>
                    </a:srgbClr>
                  </a:outerShdw>
                </a:effectLst>
              </a:rPr>
              <a:t>THE PROJECT</a:t>
            </a:r>
            <a:endParaRPr lang="en-IN" dirty="0">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EA858A3-DF23-4D85-BC79-65A0B3B4E814}"/>
              </a:ext>
            </a:extLst>
          </p:cNvPr>
          <p:cNvSpPr>
            <a:spLocks noGrp="1"/>
          </p:cNvSpPr>
          <p:nvPr>
            <p:ph idx="1"/>
          </p:nvPr>
        </p:nvSpPr>
        <p:spPr>
          <a:xfrm>
            <a:off x="680321" y="2336872"/>
            <a:ext cx="9816618" cy="4297193"/>
          </a:xfrm>
        </p:spPr>
        <p:txBody>
          <a:bodyPr>
            <a:normAutofit/>
          </a:bodyPr>
          <a:lstStyle/>
          <a:p>
            <a:r>
              <a:rPr lang="en-US" dirty="0"/>
              <a:t>Lets assume, there is Commercial Complex which is having a </a:t>
            </a:r>
            <a:r>
              <a:rPr lang="en-US" b="1" dirty="0"/>
              <a:t>3 floor Basement Car Parking Space with a Capacity of 432 Cars – 144 Each Floor.</a:t>
            </a:r>
            <a:endParaRPr lang="en-US" sz="1800" dirty="0"/>
          </a:p>
          <a:p>
            <a:r>
              <a:rPr lang="en-US" dirty="0"/>
              <a:t>Camera gives the live top view image of the parking lot.</a:t>
            </a:r>
          </a:p>
          <a:p>
            <a:r>
              <a:rPr lang="en-US" dirty="0"/>
              <a:t>Whenever a Car enters, the computer processes that live top view image (using MATLAB) and finds the No. of vacant space available in the parking area. The system gives the details of exact location/ lane/ floor as OUTPUT. </a:t>
            </a:r>
          </a:p>
          <a:p>
            <a:r>
              <a:rPr lang="en-US" dirty="0"/>
              <a:t>Such Beneficiary project can also be used on more larger scale.</a:t>
            </a:r>
            <a:endParaRPr lang="en-IN" dirty="0"/>
          </a:p>
        </p:txBody>
      </p:sp>
    </p:spTree>
    <p:extLst>
      <p:ext uri="{BB962C8B-B14F-4D97-AF65-F5344CB8AC3E}">
        <p14:creationId xmlns:p14="http://schemas.microsoft.com/office/powerpoint/2010/main" val="1718599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1B30646A-4488-4688-A164-E6DB4B89E7C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9231" y="4187617"/>
            <a:ext cx="7251032" cy="2606215"/>
          </a:xfrm>
          <a:prstGeom prst="rect">
            <a:avLst/>
          </a:prstGeom>
          <a:noFill/>
          <a:ln>
            <a:solidFill>
              <a:schemeClr val="tx1"/>
            </a:solidFill>
          </a:ln>
        </p:spPr>
      </p:pic>
      <p:pic>
        <p:nvPicPr>
          <p:cNvPr id="3" name="Content Placeholder 3">
            <a:extLst>
              <a:ext uri="{FF2B5EF4-FFF2-40B4-BE49-F238E27FC236}">
                <a16:creationId xmlns:a16="http://schemas.microsoft.com/office/drawing/2014/main" id="{B5065C55-1D7D-458C-8117-634C2E634B41}"/>
              </a:ext>
            </a:extLst>
          </p:cNvPr>
          <p:cNvPicPr>
            <a:picLocks/>
          </p:cNvPicPr>
          <p:nvPr/>
        </p:nvPicPr>
        <p:blipFill>
          <a:blip r:embed="rId3">
            <a:extLst>
              <a:ext uri="{28A0092B-C50C-407E-A947-70E740481C1C}">
                <a14:useLocalDpi xmlns:a14="http://schemas.microsoft.com/office/drawing/2010/main" val="0"/>
              </a:ext>
            </a:extLst>
          </a:blip>
          <a:stretch>
            <a:fillRect/>
          </a:stretch>
        </p:blipFill>
        <p:spPr bwMode="auto">
          <a:xfrm>
            <a:off x="2972854" y="70728"/>
            <a:ext cx="9169131" cy="3598863"/>
          </a:xfrm>
          <a:prstGeom prst="rect">
            <a:avLst/>
          </a:prstGeom>
          <a:ln>
            <a:solidFill>
              <a:schemeClr val="tx1"/>
            </a:solidFill>
          </a:ln>
        </p:spPr>
      </p:pic>
      <p:cxnSp>
        <p:nvCxnSpPr>
          <p:cNvPr id="5" name="Straight Connector 4">
            <a:extLst>
              <a:ext uri="{FF2B5EF4-FFF2-40B4-BE49-F238E27FC236}">
                <a16:creationId xmlns:a16="http://schemas.microsoft.com/office/drawing/2014/main" id="{21C1AD06-447D-4B24-A1A2-7BC593A2BA94}"/>
              </a:ext>
            </a:extLst>
          </p:cNvPr>
          <p:cNvCxnSpPr/>
          <p:nvPr/>
        </p:nvCxnSpPr>
        <p:spPr>
          <a:xfrm flipV="1">
            <a:off x="4106780" y="3684547"/>
            <a:ext cx="673768" cy="6737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0BA0AC-A604-45BE-A5D5-3F26692F0594}"/>
              </a:ext>
            </a:extLst>
          </p:cNvPr>
          <p:cNvSpPr txBox="1"/>
          <p:nvPr/>
        </p:nvSpPr>
        <p:spPr>
          <a:xfrm>
            <a:off x="462919" y="70728"/>
            <a:ext cx="2509935" cy="646331"/>
          </a:xfrm>
          <a:prstGeom prst="rect">
            <a:avLst/>
          </a:prstGeom>
          <a:noFill/>
        </p:spPr>
        <p:txBody>
          <a:bodyPr wrap="square" rtlCol="0">
            <a:spAutoFit/>
          </a:bodyPr>
          <a:lstStyle/>
          <a:p>
            <a:pPr algn="r"/>
            <a:r>
              <a:rPr lang="en-US" dirty="0"/>
              <a:t>Main flow of the framework</a:t>
            </a:r>
            <a:endParaRPr lang="en-IN" dirty="0"/>
          </a:p>
        </p:txBody>
      </p:sp>
      <p:sp>
        <p:nvSpPr>
          <p:cNvPr id="7" name="TextBox 6">
            <a:extLst>
              <a:ext uri="{FF2B5EF4-FFF2-40B4-BE49-F238E27FC236}">
                <a16:creationId xmlns:a16="http://schemas.microsoft.com/office/drawing/2014/main" id="{64DC32F4-A74F-42CF-B283-E6954CFA3947}"/>
              </a:ext>
            </a:extLst>
          </p:cNvPr>
          <p:cNvSpPr txBox="1"/>
          <p:nvPr/>
        </p:nvSpPr>
        <p:spPr>
          <a:xfrm>
            <a:off x="7320263" y="5365104"/>
            <a:ext cx="2691484" cy="646331"/>
          </a:xfrm>
          <a:prstGeom prst="rect">
            <a:avLst/>
          </a:prstGeom>
          <a:noFill/>
        </p:spPr>
        <p:txBody>
          <a:bodyPr wrap="square" rtlCol="0">
            <a:spAutoFit/>
          </a:bodyPr>
          <a:lstStyle/>
          <a:p>
            <a:r>
              <a:rPr lang="en-US" dirty="0"/>
              <a:t>Algorithm for Parking Space Detection</a:t>
            </a:r>
            <a:endParaRPr lang="en-IN" dirty="0"/>
          </a:p>
        </p:txBody>
      </p:sp>
      <p:sp>
        <p:nvSpPr>
          <p:cNvPr id="8" name="TextBox 7">
            <a:extLst>
              <a:ext uri="{FF2B5EF4-FFF2-40B4-BE49-F238E27FC236}">
                <a16:creationId xmlns:a16="http://schemas.microsoft.com/office/drawing/2014/main" id="{94B2DD8D-9E98-422E-8A96-77709AB2E317}"/>
              </a:ext>
            </a:extLst>
          </p:cNvPr>
          <p:cNvSpPr txBox="1"/>
          <p:nvPr/>
        </p:nvSpPr>
        <p:spPr>
          <a:xfrm>
            <a:off x="4584602" y="3749862"/>
            <a:ext cx="2937832" cy="369332"/>
          </a:xfrm>
          <a:prstGeom prst="rect">
            <a:avLst/>
          </a:prstGeom>
          <a:noFill/>
        </p:spPr>
        <p:txBody>
          <a:bodyPr wrap="square" rtlCol="0">
            <a:spAutoFit/>
          </a:bodyPr>
          <a:lstStyle/>
          <a:p>
            <a:r>
              <a:rPr lang="en-US" dirty="0"/>
              <a:t>CHECKING AVAIBILITY</a:t>
            </a:r>
            <a:endParaRPr lang="en-IN" dirty="0"/>
          </a:p>
        </p:txBody>
      </p:sp>
    </p:spTree>
    <p:extLst>
      <p:ext uri="{BB962C8B-B14F-4D97-AF65-F5344CB8AC3E}">
        <p14:creationId xmlns:p14="http://schemas.microsoft.com/office/powerpoint/2010/main" val="294796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EAEB8E-24E9-43E3-981B-E8F3B4A8E2A5}"/>
              </a:ext>
            </a:extLst>
          </p:cNvPr>
          <p:cNvSpPr txBox="1"/>
          <p:nvPr/>
        </p:nvSpPr>
        <p:spPr>
          <a:xfrm>
            <a:off x="0" y="0"/>
            <a:ext cx="12192000" cy="6865021"/>
          </a:xfrm>
          <a:prstGeom prst="rect">
            <a:avLst/>
          </a:prstGeom>
          <a:solidFill>
            <a:schemeClr val="bg1"/>
          </a:solidFill>
          <a:ln>
            <a:solidFill>
              <a:schemeClr val="bg1"/>
            </a:solidFill>
          </a:ln>
        </p:spPr>
        <p:txBody>
          <a:bodyPr wrap="square" rtlCol="0">
            <a:spAutoFit/>
          </a:bodyPr>
          <a:lstStyle/>
          <a:p>
            <a:pPr algn="ctr">
              <a:lnSpc>
                <a:spcPct val="107000"/>
              </a:lnSpc>
              <a:spcAft>
                <a:spcPts val="800"/>
              </a:spcAft>
            </a:pPr>
            <a:r>
              <a:rPr lang="en-IN" sz="3600" b="1" u="sng"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MATLAB CODE Functions</a:t>
            </a:r>
          </a:p>
          <a:p>
            <a:pPr>
              <a:lnSpc>
                <a:spcPct val="107000"/>
              </a:lnSpc>
              <a:spcAft>
                <a:spcPts val="800"/>
              </a:spcAft>
            </a:pPr>
            <a:endPar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a:t>
            </a:r>
            <a:r>
              <a:rPr lang="en-IN"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imread</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IN" sz="16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'C:\Users\Vijeet Nigam\Desktop\RGIPT - CSE\SEMESTER\</a:t>
            </a:r>
            <a:r>
              <a:rPr lang="en-IN" sz="1600" dirty="0" err="1">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sem</a:t>
            </a:r>
            <a:r>
              <a:rPr lang="en-IN" sz="16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 	ii\CSEP\PROJECT\cp32_1.jpg’</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IN" sz="16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r>
              <a:rPr lang="en-IN" sz="1600" b="1"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2</a:t>
            </a:r>
            <a:r>
              <a:rPr lang="en-IN" sz="1600" b="1" baseline="30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nd</a:t>
            </a:r>
            <a:r>
              <a:rPr lang="en-IN" sz="1600" b="1"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Floor Live Parking Image</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b=</a:t>
            </a:r>
            <a:r>
              <a:rPr lang="en-IN"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imread</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IN" sz="16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'C:\Users\</a:t>
            </a:r>
            <a:r>
              <a:rPr lang="en-IN" sz="1600" dirty="0">
                <a:solidFill>
                  <a:srgbClr val="AA04F9"/>
                </a:solidFill>
                <a:latin typeface="Courier New" panose="02070309020205020404" pitchFamily="49" charset="0"/>
                <a:ea typeface="Calibri" panose="020F0502020204030204" pitchFamily="34" charset="0"/>
                <a:cs typeface="Times New Roman" panose="02020603050405020304" pitchFamily="18" charset="0"/>
              </a:rPr>
              <a:t>Vijeet N</a:t>
            </a:r>
            <a:r>
              <a:rPr lang="en-IN" sz="16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igam\Desktop\RGIPT - CSE\SEMESTER\</a:t>
            </a:r>
            <a:r>
              <a:rPr lang="en-IN" sz="1600" dirty="0" err="1">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sem</a:t>
            </a:r>
            <a:r>
              <a:rPr lang="en-IN" sz="16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 	ii\CSEP\PROJECT\cp32_blank.jpg’</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IN" sz="16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r>
              <a:rPr lang="en-IN" sz="1600" b="1"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BG Parking Lot Image</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m=</a:t>
            </a:r>
            <a:r>
              <a:rPr lang="en-IN"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imresize</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 [size(a,1) size(a,2)]);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d= </a:t>
            </a:r>
            <a:r>
              <a:rPr lang="en-IN"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imsubtract</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 a);					</a:t>
            </a:r>
            <a:r>
              <a:rPr lang="en-IN" sz="16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r>
              <a:rPr lang="en-IN" sz="1600" b="1"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for Image Subtraction</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f=im2bw(d, 0.1);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bw3 = </a:t>
            </a:r>
            <a:r>
              <a:rPr lang="en-IN"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imfill</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 </a:t>
            </a:r>
            <a:r>
              <a:rPr lang="en-IN" sz="16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'holes’</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bw4 = </a:t>
            </a:r>
            <a:r>
              <a:rPr lang="en-IN"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bwareaopen</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(bw3, 10);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cars = </a:t>
            </a:r>
            <a:r>
              <a:rPr lang="en-IN"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bwconncomp</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(bw4);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d1 = </a:t>
            </a:r>
            <a:r>
              <a:rPr lang="en-IN"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cars.NumObjects</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IN" sz="16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r>
              <a:rPr lang="en-IN" sz="1600" b="1"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for Counting No. of Objects</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total = 144 - d1;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subplot(121); </a:t>
            </a:r>
            <a:r>
              <a:rPr lang="en-IN"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imshow</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 title(</a:t>
            </a:r>
            <a:r>
              <a:rPr lang="en-IN" sz="16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'LIVE IMAGE OF PARKING LOT’</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subplot(122); </a:t>
            </a:r>
            <a:r>
              <a:rPr lang="en-IN"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imshow</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(bw3); title(</a:t>
            </a:r>
            <a:r>
              <a:rPr lang="en-IN" sz="16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'COMPUTER PROCESSED IMAGE’</a:t>
            </a:r>
            <a:r>
              <a:rPr lang="en-IN"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spcAft>
                <a:spcPts val="800"/>
              </a:spcAft>
            </a:pPr>
            <a:endParaRPr lang="en-IN" sz="600"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IN" sz="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IN" sz="24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422287"/>
      </p:ext>
    </p:extLst>
  </p:cSld>
  <p:clrMapOvr>
    <a:masterClrMapping/>
  </p:clrMapOvr>
</p:sld>
</file>

<file path=ppt/theme/theme1.xml><?xml version="1.0" encoding="utf-8"?>
<a:theme xmlns:a="http://schemas.openxmlformats.org/drawingml/2006/main" name="Berli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8</TotalTime>
  <Words>948</Words>
  <Application>Microsoft Office PowerPoint</Application>
  <PresentationFormat>Widescreen</PresentationFormat>
  <Paragraphs>99</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vt:lpstr>
      <vt:lpstr>Calibri</vt:lpstr>
      <vt:lpstr>Corbel Light</vt:lpstr>
      <vt:lpstr>Courier New</vt:lpstr>
      <vt:lpstr>Trebuchet MS</vt:lpstr>
      <vt:lpstr>Wingdings</vt:lpstr>
      <vt:lpstr>Berlin</vt:lpstr>
      <vt:lpstr>PowerPoint Presentation</vt:lpstr>
      <vt:lpstr>AUTOMATIC INDICATOR SYSTEM  FOR CAR PARKING</vt:lpstr>
      <vt:lpstr>PowerPoint Presentation</vt:lpstr>
      <vt:lpstr>INTRODUCTION &amp; NEED</vt:lpstr>
      <vt:lpstr>SOLUTION</vt:lpstr>
      <vt:lpstr>APPLICATIONS</vt:lpstr>
      <vt:lpstr>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OTHER WAYS TO BE DONE</vt:lpstr>
      <vt:lpstr>OTHER WAYS TO BE DONE</vt:lpstr>
      <vt:lpstr>REAL WORLD SCENARIO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INDICATOR SYSTEM FOR CAR PARKING</dc:title>
  <dc:creator>Navin Nigam</dc:creator>
  <cp:lastModifiedBy>Vijeet Nigam</cp:lastModifiedBy>
  <cp:revision>16</cp:revision>
  <dcterms:created xsi:type="dcterms:W3CDTF">2021-08-21T19:56:48Z</dcterms:created>
  <dcterms:modified xsi:type="dcterms:W3CDTF">2022-12-22T07:35:13Z</dcterms:modified>
</cp:coreProperties>
</file>